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3" r:id="rId3"/>
    <p:sldId id="262" r:id="rId4"/>
    <p:sldId id="256" r:id="rId5"/>
    <p:sldId id="257" r:id="rId6"/>
    <p:sldId id="258" r:id="rId7"/>
    <p:sldId id="259"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371600"/>
            <a:ext cx="5791200" cy="1446550"/>
          </a:xfrm>
          <a:prstGeom prst="rect">
            <a:avLst/>
          </a:prstGeom>
          <a:noFill/>
        </p:spPr>
        <p:txBody>
          <a:bodyPr wrap="square" rtlCol="0">
            <a:spAutoFit/>
          </a:bodyPr>
          <a:lstStyle/>
          <a:p>
            <a:pPr algn="ctr"/>
            <a:r>
              <a:rPr lang="it-IT" sz="4400" dirty="0" smtClean="0">
                <a:solidFill>
                  <a:schemeClr val="accent2"/>
                </a:solidFill>
                <a:latin typeface="Comic Sans MS" pitchFamily="66" charset="0"/>
              </a:rPr>
              <a:t>Evaluarea in urma intalnirii anterioare</a:t>
            </a:r>
            <a:endParaRPr lang="en-US" sz="4400" dirty="0">
              <a:solidFill>
                <a:schemeClr val="accent2"/>
              </a:solidFill>
              <a:latin typeface="Comic Sans MS" pitchFamily="66" charset="0"/>
            </a:endParaRPr>
          </a:p>
        </p:txBody>
      </p:sp>
      <p:pic>
        <p:nvPicPr>
          <p:cNvPr id="1026" name="Picture 2" descr="http://curentul.net/wp-content/uploads/2010/02/Zambete.Divertisment-s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5851" y="2844276"/>
            <a:ext cx="47625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102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logdebucuresti.ro/wp-content/uploads/2012/11/zambe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200400"/>
            <a:ext cx="2847975"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90800" y="1361888"/>
            <a:ext cx="4249881" cy="1107996"/>
          </a:xfrm>
          <a:prstGeom prst="rect">
            <a:avLst/>
          </a:prstGeom>
          <a:noFill/>
        </p:spPr>
        <p:txBody>
          <a:bodyPr wrap="none" rtlCol="0">
            <a:spAutoFit/>
          </a:bodyPr>
          <a:lstStyle/>
          <a:p>
            <a:r>
              <a:rPr lang="it-IT" sz="6600" dirty="0" smtClean="0">
                <a:solidFill>
                  <a:schemeClr val="tx2"/>
                </a:solidFill>
                <a:latin typeface="Comic Sans MS" pitchFamily="66" charset="0"/>
              </a:rPr>
              <a:t>Concluzii...</a:t>
            </a:r>
            <a:endParaRPr lang="en-US" sz="6600" dirty="0">
              <a:solidFill>
                <a:schemeClr val="tx2"/>
              </a:solidFill>
              <a:latin typeface="Comic Sans MS" pitchFamily="66" charset="0"/>
            </a:endParaRPr>
          </a:p>
        </p:txBody>
      </p:sp>
    </p:spTree>
    <p:extLst>
      <p:ext uri="{BB962C8B-B14F-4D97-AF65-F5344CB8AC3E}">
        <p14:creationId xmlns:p14="http://schemas.microsoft.com/office/powerpoint/2010/main" val="244538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743200"/>
            <a:ext cx="4070345" cy="584775"/>
          </a:xfrm>
          <a:prstGeom prst="rect">
            <a:avLst/>
          </a:prstGeom>
          <a:noFill/>
        </p:spPr>
        <p:txBody>
          <a:bodyPr wrap="none" rtlCol="0">
            <a:spAutoFit/>
          </a:bodyPr>
          <a:lstStyle/>
          <a:p>
            <a:r>
              <a:rPr lang="it-IT" sz="3200" dirty="0" smtClean="0">
                <a:solidFill>
                  <a:schemeClr val="accent2"/>
                </a:solidFill>
                <a:latin typeface="Comic Sans MS" pitchFamily="66" charset="0"/>
              </a:rPr>
              <a:t>Scala stimei de sine!</a:t>
            </a:r>
            <a:endParaRPr lang="en-US" sz="3200" dirty="0">
              <a:solidFill>
                <a:schemeClr val="accent2"/>
              </a:solidFill>
              <a:latin typeface="Comic Sans MS" pitchFamily="66" charset="0"/>
            </a:endParaRPr>
          </a:p>
        </p:txBody>
      </p:sp>
    </p:spTree>
    <p:extLst>
      <p:ext uri="{BB962C8B-B14F-4D97-AF65-F5344CB8AC3E}">
        <p14:creationId xmlns:p14="http://schemas.microsoft.com/office/powerpoint/2010/main" val="45745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077200" cy="5293757"/>
          </a:xfrm>
          <a:prstGeom prst="rect">
            <a:avLst/>
          </a:prstGeom>
          <a:noFill/>
        </p:spPr>
        <p:txBody>
          <a:bodyPr wrap="square" rtlCol="0">
            <a:spAutoFit/>
          </a:bodyPr>
          <a:lstStyle/>
          <a:p>
            <a:pPr>
              <a:defRPr/>
            </a:pPr>
            <a:r>
              <a:rPr lang="it-IT" sz="3200" b="1" dirty="0" smtClean="0">
                <a:solidFill>
                  <a:schemeClr val="accent2"/>
                </a:solidFill>
              </a:rPr>
              <a:t>Puncte de reflectie, clarificare si discutii (in grupuri mici / grupul mare):</a:t>
            </a:r>
          </a:p>
          <a:p>
            <a:pPr>
              <a:defRPr/>
            </a:pPr>
            <a:endParaRPr lang="it-IT" sz="3200" dirty="0">
              <a:solidFill>
                <a:schemeClr val="accent2"/>
              </a:solidFill>
            </a:endParaRPr>
          </a:p>
          <a:p>
            <a:pPr>
              <a:defRPr/>
            </a:pPr>
            <a:r>
              <a:rPr lang="it-IT" sz="3200" dirty="0" smtClean="0">
                <a:solidFill>
                  <a:schemeClr val="accent2"/>
                </a:solidFill>
              </a:rPr>
              <a:t>Metode </a:t>
            </a:r>
            <a:r>
              <a:rPr lang="it-IT" sz="3200" dirty="0">
                <a:solidFill>
                  <a:schemeClr val="accent2"/>
                </a:solidFill>
              </a:rPr>
              <a:t>prin care se poate creste stima de sine:</a:t>
            </a:r>
          </a:p>
          <a:p>
            <a:pPr marL="457200" indent="-457200">
              <a:buFont typeface="Wingdings" pitchFamily="2" charset="2"/>
              <a:buChar char="ü"/>
              <a:defRPr/>
            </a:pPr>
            <a:r>
              <a:rPr lang="it-IT" sz="3200" dirty="0">
                <a:solidFill>
                  <a:schemeClr val="accent2"/>
                </a:solidFill>
              </a:rPr>
              <a:t>Impacarea /relatia cu sinele insusi;</a:t>
            </a:r>
          </a:p>
          <a:p>
            <a:pPr marL="457200" indent="-457200">
              <a:buFont typeface="Wingdings" pitchFamily="2" charset="2"/>
              <a:buChar char="ü"/>
              <a:defRPr/>
            </a:pPr>
            <a:r>
              <a:rPr lang="it-IT" sz="3200" dirty="0">
                <a:solidFill>
                  <a:schemeClr val="accent2"/>
                </a:solidFill>
              </a:rPr>
              <a:t>Nu va comparati cu ceilalti, ci doar cu sine;</a:t>
            </a:r>
          </a:p>
          <a:p>
            <a:pPr marL="457200" indent="-457200">
              <a:buFont typeface="Wingdings" pitchFamily="2" charset="2"/>
              <a:buChar char="ü"/>
              <a:defRPr/>
            </a:pPr>
            <a:r>
              <a:rPr lang="it-IT" sz="3200" dirty="0">
                <a:solidFill>
                  <a:schemeClr val="accent2"/>
                </a:solidFill>
              </a:rPr>
              <a:t>Faceti o lista cu realizarile pana in prezent;</a:t>
            </a:r>
          </a:p>
          <a:p>
            <a:pPr marL="457200" indent="-457200">
              <a:buFont typeface="Wingdings" pitchFamily="2" charset="2"/>
              <a:buChar char="ü"/>
              <a:defRPr/>
            </a:pPr>
            <a:r>
              <a:rPr lang="it-IT" sz="3200" dirty="0">
                <a:solidFill>
                  <a:schemeClr val="accent2"/>
                </a:solidFill>
              </a:rPr>
              <a:t>Analizati obiectiv ce calitati ati folosit pentru realizarea lor; </a:t>
            </a:r>
          </a:p>
          <a:p>
            <a:pPr marL="457200" indent="-457200">
              <a:buFont typeface="Wingdings" pitchFamily="2" charset="2"/>
              <a:buChar char="ü"/>
              <a:defRPr/>
            </a:pPr>
            <a:r>
              <a:rPr lang="it-IT" sz="3200" dirty="0">
                <a:solidFill>
                  <a:schemeClr val="accent2"/>
                </a:solidFill>
              </a:rPr>
              <a:t>Care va sunt punctele forte?</a:t>
            </a:r>
          </a:p>
          <a:p>
            <a:endParaRPr lang="en-US" dirty="0"/>
          </a:p>
        </p:txBody>
      </p:sp>
    </p:spTree>
    <p:extLst>
      <p:ext uri="{BB962C8B-B14F-4D97-AF65-F5344CB8AC3E}">
        <p14:creationId xmlns:p14="http://schemas.microsoft.com/office/powerpoint/2010/main" val="3272392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900" y="838200"/>
            <a:ext cx="8470900" cy="5016758"/>
          </a:xfrm>
          <a:prstGeom prst="rect">
            <a:avLst/>
          </a:prstGeom>
          <a:noFill/>
        </p:spPr>
        <p:txBody>
          <a:bodyPr wrap="square">
            <a:spAutoFit/>
          </a:bodyPr>
          <a:lstStyle/>
          <a:p>
            <a:pPr marL="457200" indent="-457200">
              <a:buFont typeface="Wingdings" pitchFamily="2" charset="2"/>
              <a:buChar char="ü"/>
              <a:defRPr/>
            </a:pPr>
            <a:r>
              <a:rPr lang="it-IT" sz="3200" dirty="0" smtClean="0">
                <a:solidFill>
                  <a:schemeClr val="accent2"/>
                </a:solidFill>
              </a:rPr>
              <a:t>Sarbatoriti  </a:t>
            </a:r>
            <a:r>
              <a:rPr lang="it-IT" sz="3200" dirty="0">
                <a:solidFill>
                  <a:schemeClr val="accent2"/>
                </a:solidFill>
              </a:rPr>
              <a:t>orice succes, felicitati-va pentru fiecare realizare;</a:t>
            </a:r>
          </a:p>
          <a:p>
            <a:pPr marL="457200" indent="-457200">
              <a:buFont typeface="Wingdings" pitchFamily="2" charset="2"/>
              <a:buChar char="ü"/>
              <a:defRPr/>
            </a:pPr>
            <a:r>
              <a:rPr lang="it-IT" sz="3200" dirty="0">
                <a:solidFill>
                  <a:schemeClr val="accent2"/>
                </a:solidFill>
              </a:rPr>
              <a:t>Invatati, evoluati, investiti in dezvoltarea personala;</a:t>
            </a:r>
          </a:p>
          <a:p>
            <a:pPr marL="457200" indent="-457200">
              <a:buFont typeface="Wingdings" pitchFamily="2" charset="2"/>
              <a:buChar char="ü"/>
              <a:defRPr/>
            </a:pPr>
            <a:r>
              <a:rPr lang="it-IT" sz="3200" dirty="0">
                <a:solidFill>
                  <a:schemeClr val="accent2"/>
                </a:solidFill>
              </a:rPr>
              <a:t>Transformati esecul, in feed-back;</a:t>
            </a:r>
          </a:p>
          <a:p>
            <a:pPr marL="457200" indent="-457200">
              <a:buFont typeface="Wingdings" pitchFamily="2" charset="2"/>
              <a:buChar char="ü"/>
              <a:defRPr/>
            </a:pPr>
            <a:r>
              <a:rPr lang="it-IT" sz="3200" dirty="0">
                <a:solidFill>
                  <a:schemeClr val="accent2"/>
                </a:solidFill>
              </a:rPr>
              <a:t>Incepeti cu pasi mici, pasii mari pot dezechilibra;</a:t>
            </a:r>
          </a:p>
          <a:p>
            <a:pPr marL="457200" indent="-457200">
              <a:buFont typeface="Wingdings" pitchFamily="2" charset="2"/>
              <a:buChar char="ü"/>
              <a:defRPr/>
            </a:pPr>
            <a:r>
              <a:rPr lang="it-IT" sz="3200" dirty="0">
                <a:solidFill>
                  <a:schemeClr val="accent2"/>
                </a:solidFill>
              </a:rPr>
              <a:t>Ajutati-i pe ceilalti!</a:t>
            </a:r>
          </a:p>
          <a:p>
            <a:pPr marL="457200" indent="-457200">
              <a:buFont typeface="Wingdings" pitchFamily="2" charset="2"/>
              <a:buChar char="ü"/>
              <a:defRPr/>
            </a:pPr>
            <a:r>
              <a:rPr lang="it-IT" sz="3200" dirty="0">
                <a:solidFill>
                  <a:schemeClr val="accent2"/>
                </a:solidFill>
              </a:rPr>
              <a:t>Modificati-va stilul de gandire;</a:t>
            </a:r>
          </a:p>
          <a:p>
            <a:pPr marL="457200" indent="-457200">
              <a:buFont typeface="Wingdings" pitchFamily="2" charset="2"/>
              <a:buChar char="ü"/>
              <a:defRPr/>
            </a:pPr>
            <a:r>
              <a:rPr lang="it-IT" sz="3200" dirty="0">
                <a:solidFill>
                  <a:schemeClr val="accent2"/>
                </a:solidFill>
              </a:rPr>
              <a:t>Decideti ce puteti controla si ce nu;</a:t>
            </a:r>
          </a:p>
        </p:txBody>
      </p:sp>
    </p:spTree>
    <p:extLst>
      <p:ext uri="{BB962C8B-B14F-4D97-AF65-F5344CB8AC3E}">
        <p14:creationId xmlns:p14="http://schemas.microsoft.com/office/powerpoint/2010/main" val="1292082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468313" y="549275"/>
            <a:ext cx="8348662"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it-IT" sz="2800" dirty="0">
                <a:solidFill>
                  <a:schemeClr val="accent2"/>
                </a:solidFill>
              </a:rPr>
              <a:t>V</a:t>
            </a:r>
            <a:r>
              <a:rPr lang="it-IT" sz="2800" dirty="0" smtClean="0">
                <a:solidFill>
                  <a:schemeClr val="accent2"/>
                </a:solidFill>
              </a:rPr>
              <a:t>a regasiti in aceste mesaje? Cum le putem transforma?</a:t>
            </a:r>
            <a:endParaRPr lang="it-IT" sz="2800" dirty="0">
              <a:solidFill>
                <a:schemeClr val="accent2"/>
              </a:solidFill>
            </a:endParaRPr>
          </a:p>
          <a:p>
            <a:pPr lvl="1" eaLnBrk="1" hangingPunct="1"/>
            <a:r>
              <a:rPr lang="it-IT" sz="2800" dirty="0">
                <a:solidFill>
                  <a:schemeClr val="accent2"/>
                </a:solidFill>
              </a:rPr>
              <a:t>«Mi-e teama sa cunosc persoane noi; nu am incredere in oameni;»</a:t>
            </a:r>
          </a:p>
          <a:p>
            <a:pPr lvl="1" eaLnBrk="1" hangingPunct="1"/>
            <a:r>
              <a:rPr lang="it-IT" sz="2800" dirty="0">
                <a:solidFill>
                  <a:schemeClr val="accent2"/>
                </a:solidFill>
              </a:rPr>
              <a:t>«Nu arat bine;»</a:t>
            </a:r>
          </a:p>
          <a:p>
            <a:pPr lvl="1" eaLnBrk="1" hangingPunct="1"/>
            <a:r>
              <a:rPr lang="it-IT" sz="2800" dirty="0">
                <a:solidFill>
                  <a:schemeClr val="accent2"/>
                </a:solidFill>
              </a:rPr>
              <a:t>«Nu cred ca ma descurc la serviciu cu colegii;»</a:t>
            </a:r>
          </a:p>
          <a:p>
            <a:pPr lvl="1" eaLnBrk="1" hangingPunct="1"/>
            <a:r>
              <a:rPr lang="it-IT" sz="2800" dirty="0">
                <a:solidFill>
                  <a:schemeClr val="accent2"/>
                </a:solidFill>
              </a:rPr>
              <a:t>«Nu voi face fata sarcinilor de serviciu;»</a:t>
            </a:r>
          </a:p>
          <a:p>
            <a:pPr lvl="1" eaLnBrk="1" hangingPunct="1"/>
            <a:r>
              <a:rPr lang="it-IT" sz="2800" dirty="0">
                <a:solidFill>
                  <a:schemeClr val="accent2"/>
                </a:solidFill>
              </a:rPr>
              <a:t>«Nu are rost sa incerc, oricum nu voi reusi;»</a:t>
            </a:r>
          </a:p>
          <a:p>
            <a:pPr lvl="1" eaLnBrk="1" hangingPunct="1"/>
            <a:r>
              <a:rPr lang="it-IT" sz="2800" dirty="0">
                <a:solidFill>
                  <a:schemeClr val="accent2"/>
                </a:solidFill>
              </a:rPr>
              <a:t>«Nu voi face o impresie buna la interviu;»</a:t>
            </a:r>
          </a:p>
          <a:p>
            <a:pPr lvl="1" eaLnBrk="1" hangingPunct="1"/>
            <a:r>
              <a:rPr lang="it-IT" sz="2800" dirty="0">
                <a:solidFill>
                  <a:schemeClr val="accent2"/>
                </a:solidFill>
              </a:rPr>
              <a:t>«Oamenii sunt rai, se vor purta urat cu mine;»</a:t>
            </a:r>
          </a:p>
          <a:p>
            <a:pPr lvl="1" eaLnBrk="1" hangingPunct="1"/>
            <a:r>
              <a:rPr lang="it-IT" sz="2800" dirty="0">
                <a:solidFill>
                  <a:schemeClr val="accent2"/>
                </a:solidFill>
              </a:rPr>
              <a:t>«Am gresit, nu sunt capabil, sunt incompetent;»</a:t>
            </a:r>
          </a:p>
          <a:p>
            <a:pPr lvl="1" eaLnBrk="1" hangingPunct="1"/>
            <a:r>
              <a:rPr lang="it-IT" sz="2800" dirty="0">
                <a:solidFill>
                  <a:schemeClr val="accent2"/>
                </a:solidFill>
              </a:rPr>
              <a:t>«Sunt o companie neplacuta pentru ceilalti ;»</a:t>
            </a:r>
          </a:p>
          <a:p>
            <a:pPr eaLnBrk="1" hangingPunct="1"/>
            <a:r>
              <a:rPr lang="it-IT" sz="2800" dirty="0" smtClean="0">
                <a:solidFill>
                  <a:schemeClr val="accent2"/>
                </a:solidFill>
              </a:rPr>
              <a:t>......</a:t>
            </a:r>
            <a:endParaRPr lang="en-US" sz="2800" dirty="0">
              <a:solidFill>
                <a:schemeClr val="accent2"/>
              </a:solidFill>
            </a:endParaRPr>
          </a:p>
        </p:txBody>
      </p:sp>
    </p:spTree>
    <p:extLst>
      <p:ext uri="{BB962C8B-B14F-4D97-AF65-F5344CB8AC3E}">
        <p14:creationId xmlns:p14="http://schemas.microsoft.com/office/powerpoint/2010/main" val="3947415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539750" y="260350"/>
            <a:ext cx="82804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it-IT" sz="3200" b="1">
                <a:solidFill>
                  <a:schemeClr val="accent2"/>
                </a:solidFill>
              </a:rPr>
              <a:t>DESCURAJARILE!!!!</a:t>
            </a:r>
          </a:p>
          <a:p>
            <a:pPr eaLnBrk="1" hangingPunct="1"/>
            <a:endParaRPr lang="en-US" sz="3200" b="1">
              <a:solidFill>
                <a:schemeClr val="accent2"/>
              </a:solidFill>
            </a:endParaRPr>
          </a:p>
          <a:p>
            <a:pPr eaLnBrk="1" hangingPunct="1"/>
            <a:r>
              <a:rPr lang="en-US" sz="3200">
                <a:solidFill>
                  <a:schemeClr val="accent2"/>
                </a:solidFill>
              </a:rPr>
              <a:t>	</a:t>
            </a:r>
            <a:r>
              <a:rPr lang="en-US" sz="3200" i="1">
                <a:solidFill>
                  <a:schemeClr val="accent2"/>
                </a:solidFill>
              </a:rPr>
              <a:t>„Nu ne place cum suna. Si oricum epoca muzicii la ghitara este pe terminate”.</a:t>
            </a:r>
            <a:r>
              <a:rPr lang="en-US" sz="3200">
                <a:solidFill>
                  <a:schemeClr val="accent2"/>
                </a:solidFill>
              </a:rPr>
              <a:t> </a:t>
            </a:r>
          </a:p>
          <a:p>
            <a:pPr eaLnBrk="1" hangingPunct="1"/>
            <a:r>
              <a:rPr lang="en-US" sz="3200">
                <a:solidFill>
                  <a:schemeClr val="accent2"/>
                </a:solidFill>
              </a:rPr>
              <a:t>	Asa li s-a spus membrilor unei formatii de muzica care au fost refuzati de o casa de productie. Numele acelei formatii era </a:t>
            </a:r>
            <a:r>
              <a:rPr lang="en-US" sz="3200" b="1">
                <a:solidFill>
                  <a:schemeClr val="accent2"/>
                </a:solidFill>
              </a:rPr>
              <a:t>The Beatles.</a:t>
            </a:r>
          </a:p>
          <a:p>
            <a:pPr eaLnBrk="1" hangingPunct="1"/>
            <a:endParaRPr lang="en-US" sz="3200" b="1">
              <a:solidFill>
                <a:schemeClr val="accent2"/>
              </a:solidFill>
            </a:endParaRPr>
          </a:p>
          <a:p>
            <a:pPr eaLnBrk="1" hangingPunct="1"/>
            <a:r>
              <a:rPr lang="en-US" sz="3200">
                <a:solidFill>
                  <a:schemeClr val="accent2"/>
                </a:solidFill>
              </a:rPr>
              <a:t>	A fost concediat de la un ziar pentru ca nu avea imaginatie si ii lipseau ideile originale. Numele lui? </a:t>
            </a:r>
            <a:r>
              <a:rPr lang="en-US" sz="3200" b="1">
                <a:solidFill>
                  <a:schemeClr val="accent2"/>
                </a:solidFill>
              </a:rPr>
              <a:t>Walt Disney</a:t>
            </a:r>
          </a:p>
          <a:p>
            <a:pPr eaLnBrk="1" hangingPunct="1"/>
            <a:endParaRPr lang="en-US" sz="3200" b="1">
              <a:solidFill>
                <a:schemeClr val="accent2"/>
              </a:solidFill>
            </a:endParaRPr>
          </a:p>
          <a:p>
            <a:pPr eaLnBrk="1" hangingPunct="1"/>
            <a:endParaRPr lang="en-US" sz="3200" b="1">
              <a:solidFill>
                <a:schemeClr val="accent2"/>
              </a:solidFill>
            </a:endParaRPr>
          </a:p>
        </p:txBody>
      </p:sp>
    </p:spTree>
    <p:extLst>
      <p:ext uri="{BB962C8B-B14F-4D97-AF65-F5344CB8AC3E}">
        <p14:creationId xmlns:p14="http://schemas.microsoft.com/office/powerpoint/2010/main" val="404616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468313" y="188913"/>
            <a:ext cx="8351837"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sz="2800">
                <a:solidFill>
                  <a:schemeClr val="accent2"/>
                </a:solidFill>
              </a:rPr>
              <a:t>	Dat afara din echipa de baschet a scolii, baiatul s-a dus acasa, s-a inchis in camera sa si a plans ore in sir. Baiatul era Michael Jordan.</a:t>
            </a:r>
          </a:p>
          <a:p>
            <a:pPr eaLnBrk="1" hangingPunct="1"/>
            <a:endParaRPr lang="en-US" sz="2800">
              <a:solidFill>
                <a:schemeClr val="accent2"/>
              </a:solidFill>
            </a:endParaRPr>
          </a:p>
          <a:p>
            <a:pPr eaLnBrk="1" hangingPunct="1"/>
            <a:r>
              <a:rPr lang="en-US" sz="2800">
                <a:solidFill>
                  <a:schemeClr val="accent2"/>
                </a:solidFill>
              </a:rPr>
              <a:t>	“Care e secretul succesului tau?”, a fost intrebat Michael Jordan. Acesta a spus:</a:t>
            </a:r>
          </a:p>
          <a:p>
            <a:pPr eaLnBrk="1" hangingPunct="1"/>
            <a:r>
              <a:rPr lang="en-US" sz="2800" i="1">
                <a:solidFill>
                  <a:schemeClr val="accent2"/>
                </a:solidFill>
              </a:rPr>
              <a:t>	“Am ratat mai mult de 9000 de cosuri in cariera mea. Am pierdut aproape 300 de jocuri. De 26 de ori mi s-a incredintat cosul decisiv si l-am ratat. Am esuat din nou si din nou in viata mea. Si de asta am reusit! Pot sa accept esecul. Toti esuam la un moment dat in ceva. Dar nu pot accepta sa nu incerc deloc. ”</a:t>
            </a:r>
            <a:r>
              <a:rPr lang="en-US" sz="2800">
                <a:solidFill>
                  <a:schemeClr val="accent2"/>
                </a:solidFill>
              </a:rPr>
              <a:t> </a:t>
            </a:r>
          </a:p>
          <a:p>
            <a:pPr algn="r" eaLnBrk="1" hangingPunct="1"/>
            <a:r>
              <a:rPr lang="en-US" sz="2800">
                <a:solidFill>
                  <a:schemeClr val="accent2"/>
                </a:solidFill>
              </a:rPr>
              <a:t>Michael Jordan, sportivul secolului in America.</a:t>
            </a:r>
          </a:p>
        </p:txBody>
      </p:sp>
    </p:spTree>
    <p:extLst>
      <p:ext uri="{BB962C8B-B14F-4D97-AF65-F5344CB8AC3E}">
        <p14:creationId xmlns:p14="http://schemas.microsoft.com/office/powerpoint/2010/main" val="3208749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395288" y="549275"/>
            <a:ext cx="8208962"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sz="2800" i="1">
                <a:solidFill>
                  <a:schemeClr val="accent2"/>
                </a:solidFill>
              </a:rPr>
              <a:t>	“E prea prost ca sa invete ceva. Mai bine sa se duca acasa si sa incerce sa se realizeze intr-un domeniu in care nu e nevoie de prea mult efort” </a:t>
            </a:r>
            <a:r>
              <a:rPr lang="en-US" sz="2800">
                <a:solidFill>
                  <a:schemeClr val="accent2"/>
                </a:solidFill>
              </a:rPr>
              <a:t>le-a spus profesorul parintilor. </a:t>
            </a:r>
          </a:p>
          <a:p>
            <a:pPr eaLnBrk="1" hangingPunct="1"/>
            <a:r>
              <a:rPr lang="en-US" sz="2800">
                <a:solidFill>
                  <a:schemeClr val="accent2"/>
                </a:solidFill>
              </a:rPr>
              <a:t>	Copilul despre care e vorba era Thomas Edison. El a inventat becul, dupa aproximativ 5000 de incercari esuate.</a:t>
            </a:r>
          </a:p>
          <a:p>
            <a:pPr eaLnBrk="1" hangingPunct="1"/>
            <a:endParaRPr lang="en-US" sz="2800">
              <a:solidFill>
                <a:schemeClr val="accent2"/>
              </a:solidFill>
            </a:endParaRPr>
          </a:p>
          <a:p>
            <a:pPr eaLnBrk="1" hangingPunct="1"/>
            <a:r>
              <a:rPr lang="fr-FR" sz="2800">
                <a:solidFill>
                  <a:schemeClr val="accent2"/>
                </a:solidFill>
              </a:rPr>
              <a:t>	Cand a fost intrebat cum se simte stiind ca a esuat de aproape 5000 de ori inainte sa inventeze becul, Thomas Edison a spus: </a:t>
            </a:r>
            <a:r>
              <a:rPr lang="fr-FR" sz="2800" i="1">
                <a:solidFill>
                  <a:schemeClr val="accent2"/>
                </a:solidFill>
              </a:rPr>
              <a:t>” Nu am esuat. Am gasit 5000 de feluri in care NU se face un bec”.</a:t>
            </a:r>
            <a:endParaRPr lang="en-US" sz="2800" i="1">
              <a:solidFill>
                <a:schemeClr val="accent2"/>
              </a:solidFill>
            </a:endParaRPr>
          </a:p>
        </p:txBody>
      </p:sp>
    </p:spTree>
    <p:extLst>
      <p:ext uri="{BB962C8B-B14F-4D97-AF65-F5344CB8AC3E}">
        <p14:creationId xmlns:p14="http://schemas.microsoft.com/office/powerpoint/2010/main" val="70542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539750" y="836613"/>
            <a:ext cx="8135938"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sz="2800">
                <a:solidFill>
                  <a:schemeClr val="accent2"/>
                </a:solidFill>
              </a:rPr>
              <a:t>	</a:t>
            </a:r>
          </a:p>
          <a:p>
            <a:pPr eaLnBrk="1" hangingPunct="1"/>
            <a:r>
              <a:rPr lang="en-US" sz="2800">
                <a:solidFill>
                  <a:schemeClr val="accent2"/>
                </a:solidFill>
              </a:rPr>
              <a:t>	I-a murit logodnica, a dat faliment in afaceri de 2 ori, a suferit o puternica depresie si a fost infrant in alegeri de 8 ori. </a:t>
            </a:r>
          </a:p>
          <a:p>
            <a:pPr eaLnBrk="1" hangingPunct="1"/>
            <a:endParaRPr lang="en-US" sz="2800">
              <a:solidFill>
                <a:schemeClr val="accent2"/>
              </a:solidFill>
            </a:endParaRPr>
          </a:p>
          <a:p>
            <a:pPr eaLnBrk="1" hangingPunct="1"/>
            <a:r>
              <a:rPr lang="en-US" sz="2800">
                <a:solidFill>
                  <a:schemeClr val="accent2"/>
                </a:solidFill>
              </a:rPr>
              <a:t>	Numele lui: Abraham Lincoln, al-16 -lea presedinte American; si-a condus tara prin cea mai mare criza interna, razboiul civil.</a:t>
            </a:r>
          </a:p>
        </p:txBody>
      </p:sp>
    </p:spTree>
    <p:extLst>
      <p:ext uri="{BB962C8B-B14F-4D97-AF65-F5344CB8AC3E}">
        <p14:creationId xmlns:p14="http://schemas.microsoft.com/office/powerpoint/2010/main" val="1311059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237</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Mihaela</dc:creator>
  <cp:lastModifiedBy>Mihaela</cp:lastModifiedBy>
  <cp:revision>4</cp:revision>
  <dcterms:created xsi:type="dcterms:W3CDTF">2006-08-16T00:00:00Z</dcterms:created>
  <dcterms:modified xsi:type="dcterms:W3CDTF">2015-08-23T11:48:40Z</dcterms:modified>
</cp:coreProperties>
</file>